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01" r:id="rId1"/>
  </p:sldMasterIdLst>
  <p:notesMasterIdLst>
    <p:notesMasterId r:id="rId53"/>
  </p:notesMasterIdLst>
  <p:sldIdLst>
    <p:sldId id="256" r:id="rId2"/>
    <p:sldId id="258" r:id="rId3"/>
    <p:sldId id="259" r:id="rId4"/>
    <p:sldId id="260" r:id="rId5"/>
    <p:sldId id="261" r:id="rId6"/>
    <p:sldId id="307" r:id="rId7"/>
    <p:sldId id="263" r:id="rId8"/>
    <p:sldId id="308" r:id="rId9"/>
    <p:sldId id="309" r:id="rId10"/>
    <p:sldId id="264" r:id="rId11"/>
    <p:sldId id="266" r:id="rId12"/>
    <p:sldId id="268" r:id="rId13"/>
    <p:sldId id="269" r:id="rId14"/>
    <p:sldId id="270" r:id="rId15"/>
    <p:sldId id="271" r:id="rId16"/>
    <p:sldId id="310" r:id="rId17"/>
    <p:sldId id="311" r:id="rId18"/>
    <p:sldId id="312" r:id="rId19"/>
    <p:sldId id="313" r:id="rId20"/>
    <p:sldId id="282" r:id="rId21"/>
    <p:sldId id="314" r:id="rId22"/>
    <p:sldId id="339" r:id="rId23"/>
    <p:sldId id="285" r:id="rId24"/>
    <p:sldId id="328" r:id="rId25"/>
    <p:sldId id="286" r:id="rId26"/>
    <p:sldId id="329" r:id="rId27"/>
    <p:sldId id="330" r:id="rId28"/>
    <p:sldId id="325" r:id="rId29"/>
    <p:sldId id="331" r:id="rId30"/>
    <p:sldId id="287" r:id="rId31"/>
    <p:sldId id="332" r:id="rId32"/>
    <p:sldId id="333" r:id="rId33"/>
    <p:sldId id="288" r:id="rId34"/>
    <p:sldId id="289" r:id="rId35"/>
    <p:sldId id="334" r:id="rId36"/>
    <p:sldId id="335" r:id="rId37"/>
    <p:sldId id="293" r:id="rId38"/>
    <p:sldId id="294" r:id="rId39"/>
    <p:sldId id="304" r:id="rId40"/>
    <p:sldId id="336" r:id="rId41"/>
    <p:sldId id="306" r:id="rId42"/>
    <p:sldId id="324" r:id="rId43"/>
    <p:sldId id="301" r:id="rId44"/>
    <p:sldId id="295" r:id="rId45"/>
    <p:sldId id="297" r:id="rId46"/>
    <p:sldId id="298" r:id="rId47"/>
    <p:sldId id="338" r:id="rId48"/>
    <p:sldId id="300" r:id="rId49"/>
    <p:sldId id="337" r:id="rId50"/>
    <p:sldId id="281" r:id="rId51"/>
    <p:sldId id="327" r:id="rId52"/>
  </p:sldIdLst>
  <p:sldSz cx="12192000" cy="6858000"/>
  <p:notesSz cx="6858000" cy="9144000"/>
  <p:custShowLst>
    <p:custShow name="Custom Show 1" id="0">
      <p:sldLst>
        <p:sld r:id="rId6"/>
      </p:sldLst>
    </p:custShow>
  </p:custShowLst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gun dutkan" initials="od" lastIdx="4" clrIdx="0">
    <p:extLst>
      <p:ext uri="{19B8F6BF-5375-455C-9EA6-DF929625EA0E}">
        <p15:presenceInfo xmlns:p15="http://schemas.microsoft.com/office/powerpoint/2012/main" userId="S::olgund08@hacettepe.edu.tr::f61ce7eb-8338-42c5-9bac-0654e9682a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/>
    <p:restoredTop sz="82960"/>
  </p:normalViewPr>
  <p:slideViewPr>
    <p:cSldViewPr snapToGrid="0" snapToObjects="1">
      <p:cViewPr varScale="1">
        <p:scale>
          <a:sx n="125" d="100"/>
          <a:sy n="125" d="100"/>
        </p:scale>
        <p:origin x="200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2318B-6CB5-6A44-A546-1CD6B2C4497C}" type="datetimeFigureOut">
              <a:rPr lang="en-TR" smtClean="0"/>
              <a:t>2.04.2020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7A66A-5CD4-8E43-9758-D0F620ACDF57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74843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35805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1280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3411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436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84145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436598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107116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04376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6393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19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80106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79947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27183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99586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44149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55547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69980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7408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313196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18177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60163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29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4249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Örneği açıkla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166168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4647425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Örneği açıkla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14338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10611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423109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3835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505305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34493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39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2439425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40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13936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924693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42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9162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345741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882879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5252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6353245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459385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177794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48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1899266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R" dirty="0"/>
              <a:t>Dinlediğiniz için teşekkürler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51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5693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782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6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340883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63998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084767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7A66A-5CD4-8E43-9758-D0F620ACDF57}" type="slidenum">
              <a:rPr lang="en-TR" smtClean="0"/>
              <a:t>9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8610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89F0A-F835-1C41-920F-BBA1A9654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4B29A-499E-3E49-8A5D-04CA87F1A6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B0E24-1184-0640-8E3C-1D39D08A1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D3F20-694D-7840-B190-21727503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69267-A504-4A4E-9CAF-38CFDD45A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7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9700-8E7C-DA48-94A3-BF3DA7FE8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5219EF-AFEB-2A43-9AC1-BE174CF03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09186-247D-394A-BA7D-EE80F8EEE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B5918-FFFD-C848-AC4E-CB13D22D7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7F0E-2690-FF4B-AA61-5AFB32E50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2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E8354-2AC2-3541-89C1-457D94C02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D7CCA-A9EF-1447-99AF-D1C140468F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C665-B842-C845-A3F8-19F28AF74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AB4DA-5E59-4C4D-B08E-BD06D9C5C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EA50-4765-FF4C-851B-CBD05927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1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49679-B46F-D04B-BA00-894DE591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71CDA-97CB-3443-8942-6436BBF0A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68D24-3F11-DF43-A3D6-8F348B3FB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6477-F69F-4644-8BDB-BDCFB3470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FC4FF-A8F9-B84B-9ED2-C9BCE3A5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77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519D-DA3C-AF47-83A0-CE773934B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FE4B3-794F-FB4D-949B-587BDE4CB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BE62B-8E63-384C-9D6D-0A344E7F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D2FF1-EFEA-C042-8BB3-CFDAE18BA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A183D-9D49-CD44-AE32-8FEA6392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4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27AC-6ADB-D74A-A03D-1A2CD5F7C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A73E-6AAE-CE43-905D-C99DB11F28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384C8C-1AE8-A74F-8612-2150D7A54E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6516C0-7260-904C-9E3D-FD470C995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3E9DB-0A3E-A648-9F0B-9B7E67D2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739C11-9964-684F-8689-55990E0B4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93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43C09-D665-8646-8DE8-B5C54AF3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FB674-DA39-E24C-8E5C-1C5B8848E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E846-2F59-3E46-ADF8-4AA1CBCCE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84236-075D-7048-B714-E84DD6BCF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F35E23-2169-1843-9590-5052CA736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78D1F7-15FC-D04E-BA19-35A465F05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761229-89B8-944D-AE47-0C49D576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93A3B4-854F-3B41-8C35-516C40A9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32D70-8645-6F44-B60C-37B46DFE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350444-32A6-0343-97A3-BB8E8EE1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5596C-7375-5148-ACD1-412435CB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20925-0952-1843-B359-B4BC5C17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30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21F3F-06B0-BF4F-BD0E-C2080ECE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50D14-6644-4A4D-9B7E-5D121343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A3AFD-CE5D-8842-967A-7F3FA1649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58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F0E6B-8BB0-DC41-B2F2-6C516707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EEFE3-1E55-DA44-89D0-B97A71410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B98667-F013-4142-8AC4-8E4F309FBE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BEEDB-1408-2E46-A9EA-DB15B5221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1E2BF-8F46-C74F-99D9-A7CBD25D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EE2597-3740-C248-9A35-A84C91C4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2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CBE9-F37F-D949-8B33-9B8DE2E8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A7C7C-8A9D-B84B-8FF5-C1413BD6B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029A9-E91F-9D47-B109-761B3D1D6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DF94B-61AE-1645-9A7A-A8F476B93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FB4DD-D8B5-8849-8CD0-4EA939679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D894E-AAB6-2B42-A429-4D2F544F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5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268429-3199-FF49-942B-BB160569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95E64-0E43-C148-BA6A-0E707278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0CB2-29FC-C042-B8B1-8C20F79614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E147-0733-C749-97AD-A9E86C62EE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11CFC-6865-9D4A-8603-1AA9732C1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7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beljs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pack.j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create-react-app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hyperlink" Target="https://create-react-app.dev/docs/getting-starte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ro.medium.com/max/1400/0*2Y__6_3e2eiN8h6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training.com/react-router/web/guides/quick-start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dux.js.org/introduction/getting-start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xGdRG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xtension.remotedev.io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react-developer-tools/fmkadmapgofadopljbjfkapdkoienihi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cket.io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es6-features.org/" TargetMode="External"/><Relationship Id="rId2" Type="http://schemas.openxmlformats.org/officeDocument/2006/relationships/hyperlink" Target="https://developer.mozilla.org/en-US/docs/Web/JavaScript/A_re-introduction_to_JavaScri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velsan.udemy.com/organization/search/?src=ukw&amp;q=reac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ECMAScript_engines" TargetMode="External"/><Relationship Id="rId2" Type="http://schemas.openxmlformats.org/officeDocument/2006/relationships/hyperlink" Target="https://stackoverflow.com/questions/912479/what-is-the-difference-between-javascript-and-ecmascript/33748400#3374840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webstor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85EC-066B-524E-B8CE-EACFB9F0E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TR" sz="4800"/>
              <a:t>Modern Web Development Using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5146BE-E859-124B-A3C6-6DAEF0682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TR" sz="1100"/>
              <a:t>Olgun DUTKAN – UI / UX Takımı</a:t>
            </a:r>
          </a:p>
          <a:p>
            <a:pPr algn="l"/>
            <a:r>
              <a:rPr lang="en-TR" sz="1100"/>
              <a:t>odutkan@havelsan.com.tr</a:t>
            </a:r>
          </a:p>
        </p:txBody>
      </p:sp>
      <p:sp>
        <p:nvSpPr>
          <p:cNvPr id="135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1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31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EcmaScript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Every browser has a JavaScript interpreter.</a:t>
            </a:r>
          </a:p>
          <a:p>
            <a:r>
              <a:rPr lang="en-US" sz="2400"/>
              <a:t>ECMAScript is a Standard for a scripting languages.</a:t>
            </a:r>
          </a:p>
          <a:p>
            <a:r>
              <a:rPr lang="en-US" sz="2400"/>
              <a:t>Languages like JavaScript are based on the ECMAScript standard.</a:t>
            </a:r>
          </a:p>
          <a:p>
            <a:r>
              <a:rPr lang="en-US" sz="2400"/>
              <a:t>EcmaScript speeds the development process and allows us to write code more clearly.</a:t>
            </a:r>
          </a:p>
          <a:p>
            <a:r>
              <a:rPr lang="en-US" sz="2400"/>
              <a:t>ECMA means European Computer Manufacturer’s Association</a:t>
            </a:r>
          </a:p>
        </p:txBody>
      </p:sp>
    </p:spTree>
    <p:extLst>
      <p:ext uri="{BB962C8B-B14F-4D97-AF65-F5344CB8AC3E}">
        <p14:creationId xmlns:p14="http://schemas.microsoft.com/office/powerpoint/2010/main" val="295813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DD7F-056E-574D-BE42-9D55B0C5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BabelJS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889794-1104-E642-901F-7CE0EF68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BabelJS is the most popular transpiler that transforms new JavaScript ES6 to Old JavaScript ES5.</a:t>
            </a:r>
          </a:p>
          <a:p>
            <a:r>
              <a:rPr lang="en-US" sz="2000">
                <a:solidFill>
                  <a:srgbClr val="FFFFFF"/>
                </a:solidFill>
              </a:rPr>
              <a:t>BabelJS makes it possible for writing the next generation of JavaScript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9462D0F5-35DE-1045-A29E-88BB09F264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879FB6-0F9C-0347-9F96-A411BBCD14AE}"/>
              </a:ext>
            </a:extLst>
          </p:cNvPr>
          <p:cNvSpPr txBox="1"/>
          <p:nvPr/>
        </p:nvSpPr>
        <p:spPr>
          <a:xfrm>
            <a:off x="8282013" y="1136081"/>
            <a:ext cx="1806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babeljs.io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067257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33791-A88E-F249-9316-3A3B4D90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WEBPACK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F92F-BC61-D64A-AC34-02C53F951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At its core, webpack is a static module bundler for modern JavaScript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can transform front-end assets like HTML, CSS, and images if the corresponding loaders are included.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B1E24C6A-8309-4647-83F5-735FE00201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235D7-A3E9-874F-986F-62EBE5362E66}"/>
              </a:ext>
            </a:extLst>
          </p:cNvPr>
          <p:cNvSpPr txBox="1"/>
          <p:nvPr/>
        </p:nvSpPr>
        <p:spPr>
          <a:xfrm>
            <a:off x="8030534" y="1136081"/>
            <a:ext cx="2309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webpack.js.org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67382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090D6-2CA8-AD4A-B344-BAE26080A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ReactJS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DC609-3016-B94E-92BC-5010B6518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 JavaScript library for building user interfaces.</a:t>
            </a:r>
          </a:p>
          <a:p>
            <a:r>
              <a:rPr lang="en-US" sz="2000">
                <a:solidFill>
                  <a:srgbClr val="FFFFFF"/>
                </a:solidFill>
              </a:rPr>
              <a:t>React can be used as a base in the development of single-page or mobile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React is only concerned with rendering data to the DOM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48D644BB-3CBF-F149-97B7-5BA642EB01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275" y="1690688"/>
            <a:ext cx="4702254" cy="516731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4370AA-3615-C141-844F-C549EDA5D721}"/>
              </a:ext>
            </a:extLst>
          </p:cNvPr>
          <p:cNvSpPr txBox="1"/>
          <p:nvPr/>
        </p:nvSpPr>
        <p:spPr>
          <a:xfrm>
            <a:off x="8237802" y="1141970"/>
            <a:ext cx="18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reactjs.org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44676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 New React App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Create React apps with no build configuration.</a:t>
            </a:r>
          </a:p>
          <a:p>
            <a:r>
              <a:rPr lang="en-US" sz="2000">
                <a:solidFill>
                  <a:srgbClr val="FFFFFF"/>
                </a:solidFill>
              </a:rPr>
              <a:t>Create React App works on macOS, Windows, and Linux.</a:t>
            </a:r>
          </a:p>
          <a:p>
            <a:r>
              <a:rPr lang="en-US" sz="2000">
                <a:solidFill>
                  <a:srgbClr val="FFFFFF"/>
                </a:solidFill>
                <a:hlinkClick r:id="rId3"/>
              </a:rPr>
              <a:t>https://github.com/facebook/create-react-app</a:t>
            </a:r>
            <a:br>
              <a:rPr lang="en-US" sz="2000">
                <a:solidFill>
                  <a:srgbClr val="FFFFFF"/>
                </a:solidFill>
              </a:rPr>
            </a:b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12" name="Content Placeholder 11">
            <a:hlinkClick r:id="rId4"/>
            <a:extLst>
              <a:ext uri="{FF2B5EF4-FFF2-40B4-BE49-F238E27FC236}">
                <a16:creationId xmlns:a16="http://schemas.microsoft.com/office/drawing/2014/main" id="{65F775CF-9ECF-164B-8AE4-FCDAF529A6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29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02415A-763E-454F-BB06-90DF365E759D}"/>
              </a:ext>
            </a:extLst>
          </p:cNvPr>
          <p:cNvSpPr txBox="1"/>
          <p:nvPr/>
        </p:nvSpPr>
        <p:spPr>
          <a:xfrm>
            <a:off x="6714115" y="1141970"/>
            <a:ext cx="494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https://create-react-app.dev/docs/getting-started/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5034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and Create a New React App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-g create-react-app`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`create-react-app &lt;name&gt;`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`cd &lt;name&gt;`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`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start `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Screen Recording 2020-04-01 at 14.06.37.mov" descr="Screen Recording 2020-04-01 at 14.06.37.mov">
            <a:hlinkClick r:id="" action="ppaction://media"/>
            <a:extLst>
              <a:ext uri="{FF2B5EF4-FFF2-40B4-BE49-F238E27FC236}">
                <a16:creationId xmlns:a16="http://schemas.microsoft.com/office/drawing/2014/main" id="{1861C4B7-DBE3-7F4A-B866-57F4893302F0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6556" y="1690688"/>
            <a:ext cx="4697691" cy="51623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327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Source Code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3A66241-AB13-1F4F-8771-600DBF3BB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720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7104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File in the Code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C336E30-9A82-7D4F-B41A-B2079783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320" b="1488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1ED-D785-9B48-98B9-3F6AE27CB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First Component in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F34E7-D36C-0241-ADC7-2969C67040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1307" y="4460487"/>
            <a:ext cx="3377184" cy="1757433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br>
              <a:rPr lang="en-US" sz="2200"/>
            </a:br>
            <a:endParaRPr lang="en-US" sz="220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CF0C90-4AFB-5049-95BA-C212B46965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2916" b="14290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12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A5754D-3391-A54F-A4C4-387EFAE83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TR" dirty="0"/>
              <a:t>How to change html template?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9BA6C1F-4BB1-4498-A157-E83488B9C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Open &lt;project name&gt;/public/</a:t>
            </a:r>
            <a:r>
              <a:rPr lang="en-US" sz="1800"/>
              <a:t>index.html</a:t>
            </a:r>
            <a:r>
              <a:rPr lang="en-US" sz="1800" dirty="0"/>
              <a:t> file in your editor.</a:t>
            </a:r>
          </a:p>
          <a:p>
            <a:r>
              <a:rPr lang="en-US" sz="1800" dirty="0"/>
              <a:t>Can you remove comment out lines</a:t>
            </a:r>
          </a:p>
          <a:p>
            <a:r>
              <a:rPr lang="en-US" sz="1800" dirty="0"/>
              <a:t>Can you add new meta tags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71E903-5B22-4D4C-9558-9C96A6CE8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6" r="1" b="15338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056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8170B-BF4F-5249-937C-5E3C9DE80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PRESENTATION CONTENT</a:t>
            </a:r>
            <a:endParaRPr lang="en-TR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51574-CEE9-CF4C-A66C-E48A1EDE1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Moder Web Development Tools</a:t>
            </a:r>
          </a:p>
          <a:p>
            <a:r>
              <a:rPr lang="en-US" sz="2400"/>
              <a:t>React</a:t>
            </a:r>
          </a:p>
          <a:p>
            <a:r>
              <a:rPr lang="en-US" sz="2400"/>
              <a:t>Material UI</a:t>
            </a:r>
          </a:p>
          <a:p>
            <a:r>
              <a:rPr lang="en-US" sz="2400"/>
              <a:t>Socket connection on React with Socket.io</a:t>
            </a:r>
          </a:p>
          <a:p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93449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02EF-E571-F145-BC10-B00EFACB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What is JSX?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EA0FE-11BA-AA42-82F2-DC4C760B4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Not a string or HTML</a:t>
            </a:r>
          </a:p>
          <a:p>
            <a:r>
              <a:rPr lang="en-US" sz="1800"/>
              <a:t>It is a syntax extension to JavaScript.</a:t>
            </a:r>
          </a:p>
          <a:p>
            <a:r>
              <a:rPr lang="en-US" sz="1800"/>
              <a:t>Determines how the interface should look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8F22D4F3-B9F5-C54D-82A4-DB10633F8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917" r="1" b="11456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7743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74766-F6E6-7F47-B624-F20F2FB21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An element depicts what you want to see in your application</a:t>
            </a:r>
          </a:p>
          <a:p>
            <a:r>
              <a:rPr lang="en-US" sz="2400"/>
              <a:t>Everything is managed by ReactDom</a:t>
            </a:r>
          </a:p>
          <a:p>
            <a:r>
              <a:rPr lang="en-US" sz="2400"/>
              <a:t>React only updates what’s necessary</a:t>
            </a:r>
          </a:p>
        </p:txBody>
      </p:sp>
    </p:spTree>
    <p:extLst>
      <p:ext uri="{BB962C8B-B14F-4D97-AF65-F5344CB8AC3E}">
        <p14:creationId xmlns:p14="http://schemas.microsoft.com/office/powerpoint/2010/main" val="122320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C789-8BD9-0B4B-B380-60A8781B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Rendering Elements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B5F336-B3BE-7C44-9EB8-296456E90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6053" y="1695372"/>
            <a:ext cx="4705180" cy="5162628"/>
          </a:xfrm>
        </p:spPr>
      </p:pic>
      <p:pic>
        <p:nvPicPr>
          <p:cNvPr id="9" name="Screen Recording 2020-04-01 at 17.38.03.mov" descr="Screen Recording 2020-04-01 at 17.38.03.mov">
            <a:hlinkClick r:id="" action="ppaction://media"/>
            <a:extLst>
              <a:ext uri="{FF2B5EF4-FFF2-40B4-BE49-F238E27FC236}">
                <a16:creationId xmlns:a16="http://schemas.microsoft.com/office/drawing/2014/main" id="{02D24767-801B-BB4F-AB5E-49D03FC2EA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6964" y="1691640"/>
            <a:ext cx="5855035" cy="643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91A59-4F87-464A-AD75-240BB36B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Reusable pieces</a:t>
            </a:r>
          </a:p>
          <a:p>
            <a:r>
              <a:rPr lang="en-US" sz="2400"/>
              <a:t>Think about each piece in isolation</a:t>
            </a:r>
          </a:p>
          <a:p>
            <a:r>
              <a:rPr lang="en-US" sz="2400"/>
              <a:t>Components are like JavaScript functions</a:t>
            </a:r>
          </a:p>
        </p:txBody>
      </p:sp>
    </p:spTree>
    <p:extLst>
      <p:ext uri="{BB962C8B-B14F-4D97-AF65-F5344CB8AC3E}">
        <p14:creationId xmlns:p14="http://schemas.microsoft.com/office/powerpoint/2010/main" val="1719255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Components and Props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1EFE45-08DE-504C-B67D-B716CCCF8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6177" y="1687908"/>
            <a:ext cx="4711983" cy="51700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62BF06-A747-BD43-97A7-A61C4DCC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41" y="1687907"/>
            <a:ext cx="5918157" cy="64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22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State is like props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private and fully controlled by the component.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Initial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this.state</a:t>
            </a:r>
            <a:r>
              <a:rPr lang="en-US" sz="2000" dirty="0">
                <a:solidFill>
                  <a:srgbClr val="FFFFFF"/>
                </a:solidFill>
              </a:rPr>
              <a:t> = { key: value };`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Update state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this.setState</a:t>
            </a:r>
            <a:r>
              <a:rPr lang="en-US" sz="2000" dirty="0">
                <a:solidFill>
                  <a:srgbClr val="FFFFFF"/>
                </a:solidFill>
              </a:rPr>
              <a:t>({key: value});`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5C7E089-C576-5443-B6B4-0C6CC3905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3362" y="1690688"/>
            <a:ext cx="4704080" cy="5169319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0842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F38132-A7B8-1F4B-8EC8-A647FCF83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3691" y="1695373"/>
            <a:ext cx="4705179" cy="516262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C211DE-EF0A-3B4B-9255-7E707C9DF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132" y="1691640"/>
            <a:ext cx="5918868" cy="649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99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1B1AD3-09AC-A846-B55B-17916E279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1829594"/>
            <a:ext cx="8229600" cy="434340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CDBCBB-D789-AE49-8E1D-FC27783292AA}"/>
              </a:ext>
            </a:extLst>
          </p:cNvPr>
          <p:cNvSpPr txBox="1"/>
          <p:nvPr/>
        </p:nvSpPr>
        <p:spPr>
          <a:xfrm>
            <a:off x="2478856" y="6308209"/>
            <a:ext cx="723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Image Source: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miro.medium.com</a:t>
            </a:r>
            <a:r>
              <a:rPr lang="en-US" dirty="0">
                <a:hlinkClick r:id="rId4"/>
              </a:rPr>
              <a:t>/max/1400/0*2Y__6_3e2eiN8h6A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996304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9D80-B784-FC4F-B4C0-FE39C63A0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and Lifecycle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9654-1062-864A-908E-2E753F707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Mounting: Component is rendered to the DOM for the first time</a:t>
            </a:r>
          </a:p>
          <a:p>
            <a:r>
              <a:rPr lang="en-US" sz="2000">
                <a:solidFill>
                  <a:srgbClr val="FFFFFF"/>
                </a:solidFill>
              </a:rPr>
              <a:t>Unmounting: When component is removed from DOM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2F19BD5-AE46-A349-80AE-A8C5AE6DD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4275" y="1690688"/>
            <a:ext cx="4702254" cy="5167312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542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State and Lifecycle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6D62C69-E949-B740-8B42-FB4BA9BC2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6" y="1695372"/>
            <a:ext cx="4705179" cy="5162628"/>
          </a:xfrm>
        </p:spPr>
      </p:pic>
      <p:pic>
        <p:nvPicPr>
          <p:cNvPr id="9" name="Screen Recording 2020-04-01 at 22.27.27.mov" descr="Screen Recording 2020-04-01 at 22.27.27.mov">
            <a:hlinkClick r:id="" action="ppaction://media"/>
            <a:extLst>
              <a:ext uri="{FF2B5EF4-FFF2-40B4-BE49-F238E27FC236}">
                <a16:creationId xmlns:a16="http://schemas.microsoft.com/office/drawing/2014/main" id="{E18DE04A-DAF4-D240-A8B0-07DF0E59A9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7167" y="1695372"/>
            <a:ext cx="5914832" cy="65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0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57D7-FBD8-CA4F-B714-C8BF211E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sz="4100"/>
              <a:t>What is Modern Web Development Means?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21B77-2277-0D4D-A08F-BE56F2F63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Reusable components</a:t>
            </a:r>
          </a:p>
          <a:p>
            <a:r>
              <a:rPr lang="en-US" sz="2400"/>
              <a:t>More performance web applications</a:t>
            </a:r>
          </a:p>
          <a:p>
            <a:r>
              <a:rPr lang="en-US" sz="2400"/>
              <a:t>Single page web applications</a:t>
            </a:r>
          </a:p>
          <a:p>
            <a:r>
              <a:rPr lang="en-US" sz="2400"/>
              <a:t>Writing web applications with JavaScript libraries and using other advanced JavaScript tools</a:t>
            </a:r>
          </a:p>
          <a:p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082603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DCC3-1C35-2047-80EC-EEC638084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8B42A-01F5-BB4F-8870-525946D4A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React elements is very similar to handling events on DOM elements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59813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591FA8-527B-774E-A2E6-1957781BD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209655" y="1695372"/>
            <a:ext cx="4705179" cy="5162628"/>
          </a:xfrm>
        </p:spPr>
      </p:pic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36965" y="1695372"/>
            <a:ext cx="5842910" cy="64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3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Handling Events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Screen Recording 2020-04-01 at 22.38.50.mov" descr="Screen Recording 2020-04-01 at 22.38.50.mov">
            <a:hlinkClick r:id="" action="ppaction://media"/>
            <a:extLst>
              <a:ext uri="{FF2B5EF4-FFF2-40B4-BE49-F238E27FC236}">
                <a16:creationId xmlns:a16="http://schemas.microsoft.com/office/drawing/2014/main" id="{912E8FD8-0284-CE4A-9CBC-961AFF2DB4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36964" y="1687908"/>
            <a:ext cx="5842910" cy="64211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30F38-BBB2-3A49-B5CD-422E43D29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85595" y="1687908"/>
            <a:ext cx="4715584" cy="5174044"/>
          </a:xfrm>
        </p:spPr>
      </p:pic>
    </p:spTree>
    <p:extLst>
      <p:ext uri="{BB962C8B-B14F-4D97-AF65-F5344CB8AC3E}">
        <p14:creationId xmlns:p14="http://schemas.microsoft.com/office/powerpoint/2010/main" val="4450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B44FE-0A18-154A-A580-63E5C057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619A7-9205-9B45-A2D9-5703A03CD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Keep some internal state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10DA18-ACBA-364D-A747-A6B7DBD0BF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77482" y="1690688"/>
            <a:ext cx="4815840" cy="5164441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89817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E8E7-EE0B-C04E-87B2-B03FBE212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89D4-302A-9A40-A8A6-22154D160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endParaRPr lang="en-US" sz="2400"/>
          </a:p>
          <a:p>
            <a:r>
              <a:rPr lang="en-US" sz="2400"/>
              <a:t>An Ajax call is an asynchronous request initiated by the browser that does not directly result in a page transition.</a:t>
            </a:r>
          </a:p>
          <a:p>
            <a:r>
              <a:rPr lang="en-US" sz="2400"/>
              <a:t>You can use any AJAX library you like with React</a:t>
            </a:r>
          </a:p>
          <a:p>
            <a:pPr lvl="1"/>
            <a:r>
              <a:rPr lang="en-US"/>
              <a:t>Axios</a:t>
            </a:r>
            <a:endParaRPr lang="en-US" dirty="0"/>
          </a:p>
          <a:p>
            <a:pPr lvl="1"/>
            <a:r>
              <a:rPr lang="en-US" dirty="0"/>
              <a:t>jQuery AJAX</a:t>
            </a:r>
          </a:p>
          <a:p>
            <a:pPr lvl="1"/>
            <a:r>
              <a:rPr lang="en-US"/>
              <a:t>window.fetch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57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BAD602-1BE1-AE42-8F4A-79D7B98D8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8"/>
            <a:ext cx="4708581" cy="516636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D4D7F4-E83F-564B-AD87-3377B1E50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826" y="1687908"/>
            <a:ext cx="4708579" cy="51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13CC-E556-BC4C-B511-72F9A96BC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How can I make an AJAX call?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769179-1358-854B-99BB-3CF972C21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5594" y="1687907"/>
            <a:ext cx="4708579" cy="517813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F96604-9BE2-A246-9E7F-AC55FEBD4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86" y="1683600"/>
            <a:ext cx="4710887" cy="516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TR" dirty="0"/>
              <a:t>Populer Libraries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86331-4EC9-F14D-947C-9A801E851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/>
              <a:t>REACT-ROUTER-DOM</a:t>
            </a:r>
          </a:p>
          <a:p>
            <a:r>
              <a:rPr lang="en-US" sz="2400"/>
              <a:t>REDUX</a:t>
            </a:r>
          </a:p>
          <a:p>
            <a:r>
              <a:rPr lang="en-US" sz="2400"/>
              <a:t>REDUX-DEVTOOL</a:t>
            </a:r>
          </a:p>
          <a:p>
            <a:r>
              <a:rPr lang="en-US" sz="2400"/>
              <a:t>REACT DEVELOPER TOOLS</a:t>
            </a:r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1177198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REACT-ROUTER-DOM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React Router is a library that provides navigation between the components in your application.</a:t>
            </a:r>
          </a:p>
          <a:p>
            <a:r>
              <a:rPr lang="en-US" sz="2000">
                <a:solidFill>
                  <a:srgbClr val="FFFFFF"/>
                </a:solidFill>
              </a:rPr>
              <a:t> React Router works wherever React is rendering</a:t>
            </a:r>
          </a:p>
          <a:p>
            <a:pPr marL="0"/>
            <a:r>
              <a:rPr lang="en-US" sz="2000">
                <a:solidFill>
                  <a:srgbClr val="FFFFFF"/>
                </a:solidFill>
              </a:rPr>
              <a:t>`npm install react-router-dom`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DDE91484-BDA9-ED46-8FF9-8F33EAF76C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84B2FF-702B-164A-B092-1423AE44E81B}"/>
              </a:ext>
            </a:extLst>
          </p:cNvPr>
          <p:cNvSpPr txBox="1"/>
          <p:nvPr/>
        </p:nvSpPr>
        <p:spPr>
          <a:xfrm>
            <a:off x="6259277" y="1136081"/>
            <a:ext cx="605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https://reacttraining.com/react-router/web/guides/quick-start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26121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 is an open-source JavaScript library for managing application state. </a:t>
            </a:r>
          </a:p>
          <a:p>
            <a:r>
              <a:rPr lang="en-US" sz="2000">
                <a:solidFill>
                  <a:srgbClr val="FFFFFF"/>
                </a:solidFill>
              </a:rPr>
              <a:t>It helps you write applications that behave consistently, run in different environments and are easy to test. </a:t>
            </a:r>
          </a:p>
          <a:p>
            <a:pPr marL="0"/>
            <a:r>
              <a:rPr lang="en-US" sz="2000">
                <a:solidFill>
                  <a:srgbClr val="FFFFFF"/>
                </a:solidFill>
              </a:rPr>
              <a:t>` npm install redux `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98117D5-04F9-5A42-9906-14F9AE5243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4707" y="1690688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A62C8F-E1C2-4A47-9E4B-B79686FEB15B}"/>
              </a:ext>
            </a:extLst>
          </p:cNvPr>
          <p:cNvSpPr txBox="1"/>
          <p:nvPr/>
        </p:nvSpPr>
        <p:spPr>
          <a:xfrm>
            <a:off x="6811867" y="1141970"/>
            <a:ext cx="474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https://redux.js.org/introduction/getting-started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64185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D763F-C432-984B-947A-7E2B363D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NODE JS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C95BA4-C6BB-EE4A-A5F6-072E6F4D1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Node.js is open source and can run on the server side.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Node.js is a JavaScript runtime built on Chrome's V8 JavaScript engine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can work anywhere without needing web browsers.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It is a platform where you can develop console applications with JavaScript codes.</a:t>
            </a:r>
          </a:p>
        </p:txBody>
      </p:sp>
      <p:pic>
        <p:nvPicPr>
          <p:cNvPr id="16" name="Content Placeholder 15">
            <a:hlinkClick r:id="rId3"/>
            <a:extLst>
              <a:ext uri="{FF2B5EF4-FFF2-40B4-BE49-F238E27FC236}">
                <a16:creationId xmlns:a16="http://schemas.microsoft.com/office/drawing/2014/main" id="{31EC4FDA-B5E2-214A-A6B1-2D14FB2B5F77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4"/>
          <a:srcRect b="13930"/>
          <a:stretch/>
        </p:blipFill>
        <p:spPr>
          <a:xfrm>
            <a:off x="6849002" y="1690688"/>
            <a:ext cx="4672800" cy="51660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A55015-68AC-3F49-B1C2-827034F318AD}"/>
              </a:ext>
            </a:extLst>
          </p:cNvPr>
          <p:cNvSpPr txBox="1"/>
          <p:nvPr/>
        </p:nvSpPr>
        <p:spPr>
          <a:xfrm>
            <a:off x="8025885" y="1141970"/>
            <a:ext cx="231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https://nodejs.org/en/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45424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D8E97B5-039B-214A-AB98-C517FB9A6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Redux Lifecycle</a:t>
            </a:r>
            <a:endParaRPr lang="en-TR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3387D74-67AD-444A-8B78-C526469F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407920"/>
            <a:ext cx="6858000" cy="37338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B513ED-122A-3847-A480-370C05D0FCA1}"/>
              </a:ext>
            </a:extLst>
          </p:cNvPr>
          <p:cNvSpPr txBox="1"/>
          <p:nvPr/>
        </p:nvSpPr>
        <p:spPr>
          <a:xfrm>
            <a:off x="4208881" y="6488668"/>
            <a:ext cx="377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</a:t>
            </a:r>
            <a:r>
              <a:rPr lang="en-TR" dirty="0"/>
              <a:t>ource: </a:t>
            </a:r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bit.ly</a:t>
            </a:r>
            <a:r>
              <a:rPr lang="en-US" dirty="0">
                <a:hlinkClick r:id="rId4"/>
              </a:rPr>
              <a:t>/2xGdRGp</a:t>
            </a:r>
            <a:r>
              <a:rPr lang="en-TR" dirty="0">
                <a:hlinkClick r:id="rId4"/>
              </a:rPr>
              <a:t> 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341286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REDUX-DEVTOOL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Redux DevTools for debugging application's state changes.</a:t>
            </a:r>
          </a:p>
          <a:p>
            <a:r>
              <a:rPr lang="en-US" sz="2000">
                <a:solidFill>
                  <a:srgbClr val="FFFFFF"/>
                </a:solidFill>
              </a:rPr>
              <a:t>Added as an attachment to popular browsers such as Chrome Firefox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6DFE8687-DFE1-914B-8E15-70F36E154D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262CB6-6DDC-B044-9361-2020196D3615}"/>
              </a:ext>
            </a:extLst>
          </p:cNvPr>
          <p:cNvSpPr txBox="1"/>
          <p:nvPr/>
        </p:nvSpPr>
        <p:spPr>
          <a:xfrm>
            <a:off x="7628083" y="1136081"/>
            <a:ext cx="311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http://extension.remotedev.io/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1742975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REACT DEVELOPER TOOLS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React Developer Tools is a Chrome DevTools extension for the open-source React JavaScript library. </a:t>
            </a:r>
          </a:p>
          <a:p>
            <a:r>
              <a:rPr lang="en-US" sz="2000">
                <a:solidFill>
                  <a:srgbClr val="FFFFFF"/>
                </a:solidFill>
              </a:rPr>
              <a:t>It allows you to inspect the React component hierarchies in the Chrome Developer Tools.</a:t>
            </a:r>
          </a:p>
        </p:txBody>
      </p:sp>
      <p:pic>
        <p:nvPicPr>
          <p:cNvPr id="7" name="Content Placeholder 6">
            <a:hlinkClick r:id="rId3"/>
            <a:extLst>
              <a:ext uri="{FF2B5EF4-FFF2-40B4-BE49-F238E27FC236}">
                <a16:creationId xmlns:a16="http://schemas.microsoft.com/office/drawing/2014/main" id="{837F134A-AD04-7C42-8E03-83CEBE892C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56502" y="2173288"/>
            <a:ext cx="5257800" cy="328612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560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Material UI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Material-UI is an open-source project that features React components that implement Google’s Material Design.</a:t>
            </a:r>
          </a:p>
          <a:p>
            <a:r>
              <a:rPr lang="en-US" sz="2000">
                <a:solidFill>
                  <a:srgbClr val="FFFFFF"/>
                </a:solidFill>
              </a:rPr>
              <a:t>A popular React UI framework</a:t>
            </a:r>
          </a:p>
        </p:txBody>
      </p:sp>
      <p:pic>
        <p:nvPicPr>
          <p:cNvPr id="20" name="Content Placeholder 19">
            <a:hlinkClick r:id="rId3"/>
            <a:extLst>
              <a:ext uri="{FF2B5EF4-FFF2-40B4-BE49-F238E27FC236}">
                <a16:creationId xmlns:a16="http://schemas.microsoft.com/office/drawing/2014/main" id="{5795D527-584C-2946-A0CD-8B29809D0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3A4E54-CC75-1447-8F48-03038F55D127}"/>
              </a:ext>
            </a:extLst>
          </p:cNvPr>
          <p:cNvSpPr txBox="1"/>
          <p:nvPr/>
        </p:nvSpPr>
        <p:spPr>
          <a:xfrm>
            <a:off x="7944644" y="1136081"/>
            <a:ext cx="2481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https://material-ui.com/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917450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873CAB-7619-304D-B12E-C3E8666C1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Installation Material UI on Your React APP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1EB7A6-E5F0-9A47-8660-CE9BB4BE0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Install Material-UI's source files via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endParaRPr lang="en-US" sz="2000" dirty="0">
              <a:solidFill>
                <a:srgbClr val="FFFFFF"/>
              </a:solidFill>
            </a:endParaRPr>
          </a:p>
          <a:p>
            <a:pPr marL="0"/>
            <a:endParaRPr lang="en-US" sz="20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 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install @material-</a:t>
            </a:r>
            <a:r>
              <a:rPr lang="en-US" sz="2000" dirty="0" err="1">
                <a:solidFill>
                  <a:srgbClr val="FFFFFF"/>
                </a:solidFill>
              </a:rPr>
              <a:t>ui</a:t>
            </a:r>
            <a:r>
              <a:rPr lang="en-US" sz="2000" dirty="0">
                <a:solidFill>
                  <a:srgbClr val="FFFFFF"/>
                </a:solidFill>
              </a:rPr>
              <a:t>/core `</a:t>
            </a:r>
          </a:p>
        </p:txBody>
      </p:sp>
      <p:pic>
        <p:nvPicPr>
          <p:cNvPr id="19" name="Content Placeholder 18">
            <a:hlinkClick r:id="rId3"/>
            <a:extLst>
              <a:ext uri="{FF2B5EF4-FFF2-40B4-BE49-F238E27FC236}">
                <a16:creationId xmlns:a16="http://schemas.microsoft.com/office/drawing/2014/main" id="{E7DA2B61-D535-2C42-8820-7657530E10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1843" y="1685343"/>
            <a:ext cx="4707118" cy="517265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508786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Material UI Usage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251959-6724-FC4C-B30C-814B33A91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422" y="1687909"/>
            <a:ext cx="11425155" cy="6274685"/>
          </a:xfrm>
        </p:spPr>
      </p:pic>
    </p:spTree>
    <p:extLst>
      <p:ext uri="{BB962C8B-B14F-4D97-AF65-F5344CB8AC3E}">
        <p14:creationId xmlns:p14="http://schemas.microsoft.com/office/powerpoint/2010/main" val="3616768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Socket.io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Socket.IO is a JavaScript library for realtime web applications.</a:t>
            </a:r>
          </a:p>
          <a:p>
            <a:r>
              <a:rPr lang="en-US" sz="2000">
                <a:solidFill>
                  <a:srgbClr val="FFFFFF"/>
                </a:solidFill>
              </a:rPr>
              <a:t>It enables realtime, bi-directional communication between web clients and servers.</a:t>
            </a:r>
          </a:p>
          <a:p>
            <a:r>
              <a:rPr lang="en-US" sz="2000">
                <a:solidFill>
                  <a:srgbClr val="FFFFFF"/>
                </a:solidFill>
              </a:rPr>
              <a:t>It has two parts: a client-side library that runs in the browser, and a server-side library for Node.js. </a:t>
            </a:r>
          </a:p>
        </p:txBody>
      </p:sp>
      <p:pic>
        <p:nvPicPr>
          <p:cNvPr id="11" name="Content Placeholder 10">
            <a:hlinkClick r:id="rId3"/>
            <a:extLst>
              <a:ext uri="{FF2B5EF4-FFF2-40B4-BE49-F238E27FC236}">
                <a16:creationId xmlns:a16="http://schemas.microsoft.com/office/drawing/2014/main" id="{E37B5B33-B6F3-F445-A39E-92B05EEB8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708" y="1691640"/>
            <a:ext cx="4701387" cy="516636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18A223-7642-C54E-8D98-8D7A691269E4}"/>
              </a:ext>
            </a:extLst>
          </p:cNvPr>
          <p:cNvSpPr txBox="1"/>
          <p:nvPr/>
        </p:nvSpPr>
        <p:spPr>
          <a:xfrm>
            <a:off x="8274127" y="1142922"/>
            <a:ext cx="18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https://socket.io/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51162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 err="1"/>
              <a:t>Socket.io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D288465-903E-5942-ADBC-7D68D554C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764" y="1695372"/>
            <a:ext cx="4693298" cy="5162628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840F545-1F73-FB46-B6C3-A61D62D5E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64" y="1695371"/>
            <a:ext cx="4693298" cy="517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21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33FC63-2242-8B4C-A9F1-8E2110FA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Build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C85D1D-30C2-464A-8C89-68079A463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dirty="0">
                <a:solidFill>
                  <a:srgbClr val="FFFFFF"/>
                </a:solidFill>
              </a:rPr>
              <a:t>All you must do is to run the build script.</a:t>
            </a:r>
          </a:p>
        </p:txBody>
      </p:sp>
      <p:pic>
        <p:nvPicPr>
          <p:cNvPr id="10" name="Screen Recording 2020-04-02 at 02.34.41.mov" descr="Screen Recording 2020-04-02 at 02.34.41.mov">
            <a:hlinkClick r:id="" action="ppaction://media"/>
            <a:extLst>
              <a:ext uri="{FF2B5EF4-FFF2-40B4-BE49-F238E27FC236}">
                <a16:creationId xmlns:a16="http://schemas.microsoft.com/office/drawing/2014/main" id="{D11E780E-C589-B744-AE25-DDB4DE5B369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09" y="1690688"/>
            <a:ext cx="4699585" cy="5164381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435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/>
              <a:t>Tutorials</a:t>
            </a:r>
            <a:endParaRPr lang="en-T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>
                <a:hlinkClick r:id="rId2"/>
              </a:rPr>
              <a:t>https://developer.mozilla.org/en-US/docs/Web/JavaScript/A_re-introduction_to_JavaScript</a:t>
            </a:r>
            <a:endParaRPr lang="en-US" sz="2400"/>
          </a:p>
          <a:p>
            <a:r>
              <a:rPr lang="en-US" sz="2400">
                <a:hlinkClick r:id="rId3"/>
              </a:rPr>
              <a:t>http://es6-features.org</a:t>
            </a:r>
            <a:endParaRPr lang="en-TR" sz="2400"/>
          </a:p>
          <a:p>
            <a:r>
              <a:rPr lang="en-US" sz="2400">
                <a:hlinkClick r:id="rId4"/>
              </a:rPr>
              <a:t>https://havelsan.udemy.com/organization/search/?src=ukw&amp;q=react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6739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NPM (Node Package Manager)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NPM is basically a tool that works on the command line, to install 3rd party software.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Dependencies injection management</a:t>
            </a:r>
          </a:p>
          <a:p>
            <a:pPr marL="228600" lvl="1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	</a:t>
            </a:r>
          </a:p>
          <a:p>
            <a:pPr marL="228600" lvl="1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`node –v` </a:t>
            </a:r>
          </a:p>
          <a:p>
            <a:pPr marL="228600" lvl="1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	</a:t>
            </a:r>
          </a:p>
          <a:p>
            <a:pPr marL="228600" lvl="1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`</a:t>
            </a:r>
            <a:r>
              <a:rPr lang="en-US" sz="2000" dirty="0" err="1">
                <a:solidFill>
                  <a:srgbClr val="FFFFFF"/>
                </a:solidFill>
              </a:rPr>
              <a:t>npm</a:t>
            </a:r>
            <a:r>
              <a:rPr lang="en-US" sz="2000" dirty="0">
                <a:solidFill>
                  <a:srgbClr val="FFFFFF"/>
                </a:solidFill>
              </a:rPr>
              <a:t> –v`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13" name="Screen Recording 2020-04-01 at 08.05.03.mov" descr="Screen Recording 2020-04-01 at 08.05.03.mov">
            <a:hlinkClick r:id="" action="ppaction://media"/>
            <a:extLst>
              <a:ext uri="{FF2B5EF4-FFF2-40B4-BE49-F238E27FC236}">
                <a16:creationId xmlns:a16="http://schemas.microsoft.com/office/drawing/2014/main" id="{EF85DF82-44B0-AF40-BBD0-D950611D123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7130" y="1689183"/>
            <a:ext cx="4716544" cy="516881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1063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28F0E-70B3-A242-9658-EE2851B65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TR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97D5-7B33-D244-B809-FCF852CF5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r>
              <a:rPr lang="en-US" sz="2400">
                <a:hlinkClick r:id="rId2"/>
              </a:rPr>
              <a:t>What is the difference between JavaScript and ECMAScript?</a:t>
            </a:r>
            <a:endParaRPr lang="en-US" sz="2400"/>
          </a:p>
          <a:p>
            <a:r>
              <a:rPr lang="en-US" sz="2400">
                <a:hlinkClick r:id="rId3"/>
              </a:rPr>
              <a:t>https://en.wikipedia.org/wiki/List_of_ECMAScript_engines</a:t>
            </a:r>
            <a:endParaRPr lang="en-TR" sz="2400"/>
          </a:p>
        </p:txBody>
      </p:sp>
    </p:spTree>
    <p:extLst>
      <p:ext uri="{BB962C8B-B14F-4D97-AF65-F5344CB8AC3E}">
        <p14:creationId xmlns:p14="http://schemas.microsoft.com/office/powerpoint/2010/main" val="387480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9E4A-46A1-5A4E-BA40-4393ECAF5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245809"/>
            <a:ext cx="9144000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Thanks for listening…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0B2ED-5879-2D46-B6F0-51AD4E31E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3947050"/>
            <a:ext cx="9144000" cy="5725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32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CA8-C247-314E-9CFD-27C012AA7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NPM COMMANDS</a:t>
            </a: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3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7AD9C-6DA7-B84D-BCCC-4E0758308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npm init</a:t>
            </a:r>
          </a:p>
          <a:p>
            <a:r>
              <a:rPr lang="en-US" sz="2000">
                <a:solidFill>
                  <a:srgbClr val="FFFFFF"/>
                </a:solidFill>
              </a:rPr>
              <a:t>npm install &lt;package&gt;</a:t>
            </a:r>
          </a:p>
          <a:p>
            <a:r>
              <a:rPr lang="en-US" sz="2000">
                <a:solidFill>
                  <a:srgbClr val="FFFFFF"/>
                </a:solidFill>
              </a:rPr>
              <a:t>npm install –g &lt;package&gt;</a:t>
            </a:r>
          </a:p>
          <a:p>
            <a:r>
              <a:rPr lang="en-US" sz="2000">
                <a:solidFill>
                  <a:srgbClr val="FFFFFF"/>
                </a:solidFill>
              </a:rPr>
              <a:t>npm run &lt;script&gt;</a:t>
            </a:r>
          </a:p>
        </p:txBody>
      </p:sp>
      <p:pic>
        <p:nvPicPr>
          <p:cNvPr id="7" name="Screen Recording 2020-04-01 at 07.29.24.mov" descr="Screen Recording 2020-04-01 at 07.29.24.mov">
            <a:hlinkClick r:id="" action="ppaction://media"/>
            <a:extLst>
              <a:ext uri="{FF2B5EF4-FFF2-40B4-BE49-F238E27FC236}">
                <a16:creationId xmlns:a16="http://schemas.microsoft.com/office/drawing/2014/main" id="{3FA4E904-87E8-1145-BD45-36408168251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45983" y="1688013"/>
            <a:ext cx="4678837" cy="5169987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21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package.json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package.json is the project manifest file.</a:t>
            </a:r>
          </a:p>
          <a:p>
            <a:r>
              <a:rPr lang="en-US" sz="2000">
                <a:solidFill>
                  <a:srgbClr val="FFFFFF"/>
                </a:solidFill>
              </a:rPr>
              <a:t>Using package.json you can manage dependencies and write scripts.</a:t>
            </a:r>
          </a:p>
          <a:p>
            <a:r>
              <a:rPr lang="en-US" sz="2000">
                <a:solidFill>
                  <a:srgbClr val="FFFFFF"/>
                </a:solidFill>
              </a:rPr>
              <a:t>It has all the meta data about the project.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B383BBE-76D2-454B-AEB1-43C9D0FABC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47625" y="1690688"/>
            <a:ext cx="4675228" cy="5166000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401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VS Code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Free. </a:t>
            </a:r>
          </a:p>
          <a:p>
            <a:r>
              <a:rPr lang="en-US" sz="2000">
                <a:solidFill>
                  <a:srgbClr val="FFFFFF"/>
                </a:solidFill>
              </a:rPr>
              <a:t>Built on open source. </a:t>
            </a:r>
          </a:p>
          <a:p>
            <a:r>
              <a:rPr lang="en-US" sz="2000">
                <a:solidFill>
                  <a:srgbClr val="FFFFFF"/>
                </a:solidFill>
              </a:rPr>
              <a:t>Runs everywhere.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818EA1D0-C870-C64A-B9AF-15A724C598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282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6D425-D7C8-FB46-8DD8-0BF607822846}"/>
              </a:ext>
            </a:extLst>
          </p:cNvPr>
          <p:cNvSpPr txBox="1"/>
          <p:nvPr/>
        </p:nvSpPr>
        <p:spPr>
          <a:xfrm>
            <a:off x="7181199" y="1136081"/>
            <a:ext cx="400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code.visualstudio.com</a:t>
            </a:r>
            <a:r>
              <a:rPr lang="en-US" dirty="0">
                <a:hlinkClick r:id="rId3"/>
              </a:rPr>
              <a:t>/download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193816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FD99-E2FB-4D41-B5EC-18976A6B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WebStorm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6543-99DA-2B4C-975F-8FFB7489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3288"/>
            <a:ext cx="3603171" cy="36396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The smartest editor</a:t>
            </a:r>
          </a:p>
          <a:p>
            <a:r>
              <a:rPr lang="en-US" sz="2000">
                <a:solidFill>
                  <a:srgbClr val="FFFFFF"/>
                </a:solidFill>
              </a:rPr>
              <a:t>Use the full power of the modern JavaScript ecosystem</a:t>
            </a:r>
          </a:p>
          <a:p>
            <a:r>
              <a:rPr lang="en-US" sz="2000">
                <a:solidFill>
                  <a:srgbClr val="FFFFFF"/>
                </a:solidFill>
              </a:rPr>
              <a:t>JavaScript, TypeScript, stylesheet languages, and all the most popular frameworks.</a:t>
            </a:r>
          </a:p>
        </p:txBody>
      </p:sp>
      <p:pic>
        <p:nvPicPr>
          <p:cNvPr id="8" name="Content Placeholder 7">
            <a:hlinkClick r:id="rId3"/>
            <a:extLst>
              <a:ext uri="{FF2B5EF4-FFF2-40B4-BE49-F238E27FC236}">
                <a16:creationId xmlns:a16="http://schemas.microsoft.com/office/drawing/2014/main" id="{ADD3676E-57FA-1A42-B822-3A7A3E36B8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34090" y="1690688"/>
            <a:ext cx="4702623" cy="5167718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03774-E205-E740-9F2B-A897023E2BDD}"/>
              </a:ext>
            </a:extLst>
          </p:cNvPr>
          <p:cNvSpPr txBox="1"/>
          <p:nvPr/>
        </p:nvSpPr>
        <p:spPr>
          <a:xfrm>
            <a:off x="7259298" y="1141970"/>
            <a:ext cx="3852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www.jetbrains.com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webstorm</a:t>
            </a:r>
            <a:r>
              <a:rPr lang="en-US" dirty="0">
                <a:hlinkClick r:id="rId3"/>
              </a:rPr>
              <a:t>/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783942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1225</Words>
  <Application>Microsoft Macintosh PowerPoint</Application>
  <PresentationFormat>Widescreen</PresentationFormat>
  <Paragraphs>223</Paragraphs>
  <Slides>51</Slides>
  <Notes>46</Notes>
  <HiddenSlides>0</HiddenSlides>
  <MMClips>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  <vt:variant>
        <vt:lpstr>Custom Shows</vt:lpstr>
      </vt:variant>
      <vt:variant>
        <vt:i4>1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Modern Web Development Using React</vt:lpstr>
      <vt:lpstr>PRESENTATION CONTENT</vt:lpstr>
      <vt:lpstr>What is Modern Web Development Means?</vt:lpstr>
      <vt:lpstr>NODE JS</vt:lpstr>
      <vt:lpstr>NPM (Node Package Manager)</vt:lpstr>
      <vt:lpstr>BASIC NPM COMMANDS</vt:lpstr>
      <vt:lpstr>package.json</vt:lpstr>
      <vt:lpstr>VS Code</vt:lpstr>
      <vt:lpstr>WebStorm</vt:lpstr>
      <vt:lpstr>EcmaScript</vt:lpstr>
      <vt:lpstr>BabelJS</vt:lpstr>
      <vt:lpstr>WEBPACK</vt:lpstr>
      <vt:lpstr>ReactJS</vt:lpstr>
      <vt:lpstr>Create a New React App</vt:lpstr>
      <vt:lpstr>Installation and Create a New React App</vt:lpstr>
      <vt:lpstr>Source Code</vt:lpstr>
      <vt:lpstr>First File in the Code</vt:lpstr>
      <vt:lpstr>First Component in the Code</vt:lpstr>
      <vt:lpstr>How to change html template?</vt:lpstr>
      <vt:lpstr>What is JSX?</vt:lpstr>
      <vt:lpstr>Rendering Elements</vt:lpstr>
      <vt:lpstr>Rendering Elements</vt:lpstr>
      <vt:lpstr>Components and Props</vt:lpstr>
      <vt:lpstr>Components and Props</vt:lpstr>
      <vt:lpstr>State and Lifecycle</vt:lpstr>
      <vt:lpstr>State and Lifecycle</vt:lpstr>
      <vt:lpstr>State and Lifecycle</vt:lpstr>
      <vt:lpstr>State and Lifecycle</vt:lpstr>
      <vt:lpstr>State and Lifecycle</vt:lpstr>
      <vt:lpstr>Handling Events</vt:lpstr>
      <vt:lpstr>Handling Events</vt:lpstr>
      <vt:lpstr>Handling Events</vt:lpstr>
      <vt:lpstr>Forms</vt:lpstr>
      <vt:lpstr>How can I make an AJAX call?</vt:lpstr>
      <vt:lpstr>How can I make an AJAX call?</vt:lpstr>
      <vt:lpstr>How can I make an AJAX call?</vt:lpstr>
      <vt:lpstr>Populer Libraries</vt:lpstr>
      <vt:lpstr>REACT-ROUTER-DOM</vt:lpstr>
      <vt:lpstr>REDUX</vt:lpstr>
      <vt:lpstr>Redux Lifecycle</vt:lpstr>
      <vt:lpstr>REDUX-DEVTOOL</vt:lpstr>
      <vt:lpstr>REACT DEVELOPER TOOLS</vt:lpstr>
      <vt:lpstr>Material UI</vt:lpstr>
      <vt:lpstr>Installation Material UI on Your React APP</vt:lpstr>
      <vt:lpstr>Material UI Usage</vt:lpstr>
      <vt:lpstr>Socket.io</vt:lpstr>
      <vt:lpstr>Socket.io</vt:lpstr>
      <vt:lpstr>Build</vt:lpstr>
      <vt:lpstr>Tutorials</vt:lpstr>
      <vt:lpstr>References</vt:lpstr>
      <vt:lpstr>Thanks for listening…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Web Development Using React</dc:title>
  <dc:creator>olgun dutkan</dc:creator>
  <cp:lastModifiedBy>olgun dutkan</cp:lastModifiedBy>
  <cp:revision>83</cp:revision>
  <dcterms:created xsi:type="dcterms:W3CDTF">2020-04-02T08:10:37Z</dcterms:created>
  <dcterms:modified xsi:type="dcterms:W3CDTF">2020-04-02T09:19:59Z</dcterms:modified>
</cp:coreProperties>
</file>